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50" autoAdjust="0"/>
  </p:normalViewPr>
  <p:slideViewPr>
    <p:cSldViewPr snapToGrid="0">
      <p:cViewPr varScale="1">
        <p:scale>
          <a:sx n="84" d="100"/>
          <a:sy n="84" d="100"/>
        </p:scale>
        <p:origin x="55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0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0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0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5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3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17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6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7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2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7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5117664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Слайд think-cell" r:id="rId16" imgW="473" imgH="473" progId="TCLayout.ActiveDocument.1">
                  <p:embed/>
                </p:oleObj>
              </mc:Choice>
              <mc:Fallback>
                <p:oleObj name="Слайд think-cell" r:id="rId16" imgW="473" imgH="47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8B89A-B70C-4114-96C6-8A2566B17A94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B908D-A339-4A34-B4D0-C79DE17A3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2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791985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Слайд think-cell" r:id="rId4" imgW="473" imgH="473" progId="TCLayout.ActiveDocument.1">
                  <p:embed/>
                </p:oleObj>
              </mc:Choice>
              <mc:Fallback>
                <p:oleObj name="Слайд think-cell" r:id="rId4" imgW="473" imgH="47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12192000" cy="88999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4820594" y="1159847"/>
            <a:ext cx="3505200" cy="838260"/>
            <a:chOff x="3724275" y="483572"/>
            <a:chExt cx="3505200" cy="838260"/>
          </a:xfrm>
        </p:grpSpPr>
        <p:sp>
          <p:nvSpPr>
            <p:cNvPr id="10" name="TextBox 9"/>
            <p:cNvSpPr txBox="1"/>
            <p:nvPr/>
          </p:nvSpPr>
          <p:spPr>
            <a:xfrm>
              <a:off x="3724275" y="483572"/>
              <a:ext cx="34385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ЦЕЛЕВОЕ ВИДЕНИЕ</a:t>
              </a:r>
              <a:endParaRPr lang="ru-RU" sz="2000" b="1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724275" y="883682"/>
              <a:ext cx="3305175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724275" y="952500"/>
              <a:ext cx="350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ru-RU" dirty="0" smtClean="0">
                <a:latin typeface="Arial Narrow" panose="020B060602020203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76250" y="3655397"/>
            <a:ext cx="4391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«ПОЛЬЗОВАТЕЛЬСКИЙ СЦЕНАРИЙ»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76250" y="4055507"/>
            <a:ext cx="655320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5775" y="4122122"/>
            <a:ext cx="654367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Выявление отклонения в работе скважины от эффективного режима.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Отправка </a:t>
            </a:r>
            <a:r>
              <a:rPr lang="ru-RU" sz="1600" dirty="0" err="1" smtClean="0"/>
              <a:t>аларма</a:t>
            </a:r>
            <a:r>
              <a:rPr lang="ru-RU" sz="1600" dirty="0" smtClean="0"/>
              <a:t> об отклонении оператору системы «Мехфонд». </a:t>
            </a:r>
            <a:endParaRPr lang="ru-RU" sz="1600" dirty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Оператор </a:t>
            </a:r>
            <a:r>
              <a:rPr lang="ru-RU" sz="1600" dirty="0" smtClean="0"/>
              <a:t>реагирует на </a:t>
            </a:r>
            <a:r>
              <a:rPr lang="ru-RU" sz="1600" dirty="0" err="1" smtClean="0"/>
              <a:t>аларм</a:t>
            </a:r>
            <a:r>
              <a:rPr lang="ru-RU" sz="1600" dirty="0" smtClean="0"/>
              <a:t> и устанавливает причину её возникновения.</a:t>
            </a:r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Оператор ставит необходимые мероприятия для возобновления </a:t>
            </a:r>
            <a:r>
              <a:rPr lang="ru-RU" sz="1600" dirty="0" smtClean="0"/>
              <a:t>эффективного режима </a:t>
            </a:r>
            <a:r>
              <a:rPr lang="ru-RU" sz="1600" dirty="0" smtClean="0"/>
              <a:t>работы скважины.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Рабочи</a:t>
            </a:r>
            <a:r>
              <a:rPr lang="ru-RU" sz="1600" dirty="0" smtClean="0"/>
              <a:t>й на скважине получает инструкции от оператора по проведению мероприятия.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Рабочий проводит необходимое мероприятие.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/>
              <a:t>Система фиксирует возвращение скважины к эффективному режиму работы.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772400" y="3655397"/>
            <a:ext cx="3438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КПЭ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772400" y="4055507"/>
            <a:ext cx="3305175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72399" y="4093547"/>
            <a:ext cx="37052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Сокращение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недоборов нефти,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тонн</a:t>
            </a:r>
            <a:endParaRPr lang="ru-RU" sz="16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Снижение затрат </a:t>
            </a:r>
            <a:r>
              <a:rPr lang="ru-RU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на потребление э/энергии, руб.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6250" y="167729"/>
            <a:ext cx="994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Мехфонд – цифровое решение для управления </a:t>
            </a:r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добычей</a:t>
            </a:r>
            <a:endParaRPr lang="ru-RU" sz="2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50" y="1159847"/>
            <a:ext cx="2981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РЕШАЕМАЯ ПРОБЛЕМА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76250" y="1559957"/>
            <a:ext cx="321945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6251" y="1665089"/>
            <a:ext cx="3978018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Компания несет </a:t>
            </a:r>
            <a:r>
              <a:rPr lang="ru-RU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расходы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из-за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недоборов нефти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 повышенного потребления э/энергии при работе скважины в неэффективном режиме</a:t>
            </a:r>
            <a:endParaRPr lang="ru-RU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Отсутствие оперативной реакции на отклонения в режиме работы скважины (выход скважины на неэффективный режим)</a:t>
            </a:r>
            <a:endParaRPr lang="ru-RU" sz="16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59144" y="1159847"/>
            <a:ext cx="2981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ПОЛЬЗОВАТЕЛИ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8459144" y="1559957"/>
            <a:ext cx="2981325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92095" y="1665089"/>
            <a:ext cx="307382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pPr marL="182563" indent="-182563">
              <a:spcAft>
                <a:spcPts val="600"/>
              </a:spcAft>
            </a:pPr>
            <a:r>
              <a:rPr lang="ru-RU" sz="1600" dirty="0" smtClean="0"/>
              <a:t>Операторы системы «Мехфонд»</a:t>
            </a:r>
          </a:p>
          <a:p>
            <a:pPr marL="182563" indent="-182563">
              <a:spcAft>
                <a:spcPts val="600"/>
              </a:spcAft>
            </a:pPr>
            <a:r>
              <a:rPr lang="ru-RU" sz="1600" dirty="0" smtClean="0"/>
              <a:t>Рабочие на скважине, получающие инструкции от оператора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20594" y="1665089"/>
            <a:ext cx="330517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Мониторинг режима работы скважины в реальном времени с помощью датчиков, размещённых на скважине</a:t>
            </a:r>
            <a:endParaRPr lang="ru-RU" sz="16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Компания получает </a:t>
            </a:r>
            <a:r>
              <a:rPr lang="ru-RU" sz="1600" dirty="0">
                <a:solidFill>
                  <a:srgbClr val="002060"/>
                </a:solidFill>
                <a:latin typeface="Arial Narrow" panose="020B0606020202030204" pitchFamily="34" charset="0"/>
              </a:rPr>
              <a:t>доход </a:t>
            </a:r>
            <a:r>
              <a:rPr lang="ru-RU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от бесперебойной работы скважины в эффективном режиме</a:t>
            </a:r>
            <a:endParaRPr lang="ru-RU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0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Слайд think-cell" r:id="rId4" imgW="473" imgH="473" progId="TCLayout.ActiveDocument.1">
                  <p:embed/>
                </p:oleObj>
              </mc:Choice>
              <mc:Fallback>
                <p:oleObj name="Слайд think-cell" r:id="rId4" imgW="473" imgH="473" progId="TCLayout.ActiveDocument.1">
                  <p:embed/>
                  <p:pic>
                    <p:nvPicPr>
                      <p:cNvPr id="8" name="Объект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12192000" cy="88999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76250" y="167729"/>
            <a:ext cx="994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Мехфонд – цифровое решение для управления </a:t>
            </a:r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добычей</a:t>
            </a:r>
            <a:endParaRPr lang="ru-RU" sz="2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50" y="1264622"/>
            <a:ext cx="2981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Задание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76250" y="1664732"/>
            <a:ext cx="9020175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6250" y="1724144"/>
            <a:ext cx="10789158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редположить дерево метрик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, которое необходимо отслеживать команде продукта для мониторинга эффективности прохождения пользовательского сценария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 Определить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ключевые продуктовые метрики,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обосновать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свой выбор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Связать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продуктовые метрики с КПЭ продукта,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объяснить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как именно продуктовые метрики показывают достижение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КПЭ продукта.</a:t>
            </a:r>
            <a:endParaRPr lang="ru-RU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Предложить видение и структуру дашборда для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команды продукта и для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бизнес-заказчика. Создайте прототип дашборда в любом удобном для вас инструменте визуализации.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Необходимо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направить выполненное </a:t>
            </a:r>
            <a:r>
              <a:rPr lang="ru-RU" dirty="0">
                <a:solidFill>
                  <a:srgbClr val="002060"/>
                </a:solidFill>
                <a:latin typeface="Arial Narrow" panose="020B0606020202030204" pitchFamily="34" charset="0"/>
              </a:rPr>
              <a:t>задание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 </a:t>
            </a:r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срок до 7 дней с момента получения.</a:t>
            </a:r>
            <a:endParaRPr lang="ru-RU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r>
              <a:rPr lang="ru-RU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Для задачи принимаем, что все необходимые данные есть и могут собираться в продукте. </a:t>
            </a:r>
            <a:endParaRPr lang="ru-RU" i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1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SICIVJALhMiinvh8obT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264</Words>
  <Application>Microsoft Office PowerPoint</Application>
  <PresentationFormat>Широкоэкранный</PresentationFormat>
  <Paragraphs>30</Paragraphs>
  <Slides>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Тема Office</vt:lpstr>
      <vt:lpstr>Слайд think-cell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2020-03-24T09:02:37Z</dcterms:created>
  <dcterms:modified xsi:type="dcterms:W3CDTF">2021-04-29T11:39:03Z</dcterms:modified>
</cp:coreProperties>
</file>